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83" r:id="rId2"/>
    <p:sldMasterId id="2147483713" r:id="rId3"/>
    <p:sldMasterId id="2147483740" r:id="rId4"/>
  </p:sldMasterIdLst>
  <p:notesMasterIdLst>
    <p:notesMasterId r:id="rId22"/>
  </p:notesMasterIdLst>
  <p:handoutMasterIdLst>
    <p:handoutMasterId r:id="rId23"/>
  </p:handoutMasterIdLst>
  <p:sldIdLst>
    <p:sldId id="341" r:id="rId5"/>
    <p:sldId id="547" r:id="rId6"/>
    <p:sldId id="552" r:id="rId7"/>
    <p:sldId id="553" r:id="rId8"/>
    <p:sldId id="554" r:id="rId9"/>
    <p:sldId id="555" r:id="rId10"/>
    <p:sldId id="493" r:id="rId11"/>
    <p:sldId id="494" r:id="rId12"/>
    <p:sldId id="495" r:id="rId13"/>
    <p:sldId id="556" r:id="rId14"/>
    <p:sldId id="557" r:id="rId15"/>
    <p:sldId id="558" r:id="rId16"/>
    <p:sldId id="496" r:id="rId17"/>
    <p:sldId id="548" r:id="rId18"/>
    <p:sldId id="549" r:id="rId19"/>
    <p:sldId id="550" r:id="rId20"/>
    <p:sldId id="551" r:id="rId21"/>
  </p:sldIdLst>
  <p:sldSz cx="9144000" cy="6858000" type="screen4x3"/>
  <p:notesSz cx="6805613" cy="99393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13"/>
    <a:srgbClr val="84B819"/>
    <a:srgbClr val="3333CC"/>
    <a:srgbClr val="003399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6" autoAdjust="0"/>
    <p:restoredTop sz="94516" autoAdjust="0"/>
  </p:normalViewPr>
  <p:slideViewPr>
    <p:cSldViewPr>
      <p:cViewPr varScale="1">
        <p:scale>
          <a:sx n="88" d="100"/>
          <a:sy n="88" d="100"/>
        </p:scale>
        <p:origin x="20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8"/>
    </p:cViewPr>
  </p:sorterViewPr>
  <p:notesViewPr>
    <p:cSldViewPr>
      <p:cViewPr varScale="1">
        <p:scale>
          <a:sx n="53" d="100"/>
          <a:sy n="53" d="100"/>
        </p:scale>
        <p:origin x="-1926" y="-108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8AFE497-C4FC-47FD-8802-75B18ED2E01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050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0463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3E06EEF-A813-4258-8D90-730451BC02C3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392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06EEF-A813-4258-8D90-730451BC02C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25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06EEF-A813-4258-8D90-730451BC02C3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84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1268413"/>
            <a:ext cx="8153400" cy="48275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56356" name="Rectangle 4"/>
          <p:cNvSpPr>
            <a:spLocks noChangeArrowheads="1"/>
          </p:cNvSpPr>
          <p:nvPr userDrawn="1"/>
        </p:nvSpPr>
        <p:spPr bwMode="auto">
          <a:xfrm>
            <a:off x="3635375" y="3778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nl-NL" sz="1500">
                <a:latin typeface="Arial Narrow" pitchFamily="34" charset="0"/>
                <a:ea typeface="ヒラギノ角ゴ Pro W3" pitchFamily="96" charset="-128"/>
              </a:rPr>
              <a:t>Department of Biochemical and Chemical Engineering</a:t>
            </a:r>
          </a:p>
          <a:p>
            <a:pPr algn="r" eaLnBrk="0" hangingPunct="0"/>
            <a:r>
              <a:rPr lang="nl-NL" sz="1500">
                <a:latin typeface="Arial Narrow" pitchFamily="34" charset="0"/>
                <a:ea typeface="ヒラギノ角ゴ Pro W3" pitchFamily="96" charset="-128"/>
              </a:rPr>
              <a:t>Process Dynamics and Operations Group (DYN)</a:t>
            </a:r>
          </a:p>
        </p:txBody>
      </p:sp>
      <p:sp>
        <p:nvSpPr>
          <p:cNvPr id="356357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2540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6358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2540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56359" name="Picture 7" descr="LogoNe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5075" y="6329363"/>
            <a:ext cx="1217613" cy="381000"/>
          </a:xfrm>
          <a:prstGeom prst="rect">
            <a:avLst/>
          </a:prstGeom>
          <a:noFill/>
        </p:spPr>
      </p:pic>
      <p:pic>
        <p:nvPicPr>
          <p:cNvPr id="356360" name="Picture 8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</p:spPr>
      </p:pic>
      <p:sp>
        <p:nvSpPr>
          <p:cNvPr id="356361" name="Rectangle 9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10001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6362" name="Rectangle 10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6363" name="Rectangle 11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6D6B9C-09A3-465A-8DC4-E5CFC515E23E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9238" y="65088"/>
            <a:ext cx="2033587" cy="595947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6888" y="65088"/>
            <a:ext cx="5949950" cy="595947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7B50E9-A7FA-4446-B6D3-1241092C17A5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96888" y="134143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38675" y="134143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38675" y="375920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>
            <a:lvl1pPr>
              <a:defRPr/>
            </a:lvl1pPr>
          </a:lstStyle>
          <a:p>
            <a:fld id="{C622FA9B-AC1D-40BB-8D6F-EEEC4D92B0F0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96888" y="1341438"/>
            <a:ext cx="3989387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96888" y="3759200"/>
            <a:ext cx="3989387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38675" y="134143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>
            <a:lvl1pPr>
              <a:defRPr/>
            </a:lvl1pPr>
          </a:lstStyle>
          <a:p>
            <a:fld id="{DFC1829C-96AC-4F0E-8221-30F1167F9B0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10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2012</a:t>
            </a:r>
            <a:endParaRPr lang="de-DE" dirty="0">
              <a:solidFill>
                <a:srgbClr val="000000"/>
              </a:solidFill>
            </a:endParaRPr>
          </a:p>
          <a:p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971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B43F4F-0B41-4131-A46E-A1510AD2E2A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422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B406F6-66AC-4339-B9F8-563064CB0A9D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1757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4B80C9-3075-49F5-B3B5-CD775BA0425F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6513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0D602B-0FC1-4203-BC5C-68EFC0EFC6F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3539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B778B5-AEBB-4975-AF49-E50F38197455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1636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94FBF6-B6D4-4A60-89A2-A8869DBF6FA6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fld id="{38E889B3-F878-483D-ACF8-BCB1D7DBCD2A}" type="datetime1">
              <a:rPr lang="de-DE" sz="1400" smtClean="0"/>
              <a:t>15.05.18</a:t>
            </a:fld>
            <a:endParaRPr lang="de-DE" sz="1400" dirty="0"/>
          </a:p>
          <a:p>
            <a:pPr algn="ctr"/>
            <a:r>
              <a:rPr lang="de-DE" sz="1400" dirty="0"/>
              <a:t>Week 1 </a:t>
            </a:r>
            <a:r>
              <a:rPr lang="de-DE" sz="1400" baseline="0" dirty="0"/>
              <a:t>PG</a:t>
            </a:r>
            <a:r>
              <a:rPr lang="de-DE" sz="1400" dirty="0"/>
              <a:t>SS18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7C7860-F314-477E-98DF-9F00888A8477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9104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DD9D95-89A2-4AFF-9994-8E3E3F2F2D0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78238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D809EE-F083-4DCE-8573-3D99CA5E315C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2703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C696FF-31B7-40D2-AC06-E3354FC9452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76742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1ED308-8E8C-49C5-AF20-19EC0CF46B2E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4891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A3A2DA-25B4-4C94-B12D-BCCFB5A9022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74284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D55045-6C4E-483A-B89C-F85CBE94416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2225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9" name="Picture 29" descr="IMG_0436"/>
          <p:cNvPicPr>
            <a:picLocks noChangeAspect="1" noChangeArrowheads="1"/>
          </p:cNvPicPr>
          <p:nvPr/>
        </p:nvPicPr>
        <p:blipFill>
          <a:blip r:embed="rId2" cstate="print"/>
          <a:srcRect l="29036" t="27394" r="22707" b="46948"/>
          <a:stretch>
            <a:fillRect/>
          </a:stretch>
        </p:blipFill>
        <p:spPr bwMode="auto">
          <a:xfrm>
            <a:off x="0" y="2708275"/>
            <a:ext cx="9144000" cy="3240088"/>
          </a:xfrm>
          <a:prstGeom prst="rect">
            <a:avLst/>
          </a:prstGeom>
          <a:noFill/>
        </p:spPr>
      </p:pic>
      <p:sp>
        <p:nvSpPr>
          <p:cNvPr id="5150" name="Rectangle 30"/>
          <p:cNvSpPr>
            <a:spLocks noChangeArrowheads="1"/>
          </p:cNvSpPr>
          <p:nvPr/>
        </p:nvSpPr>
        <p:spPr bwMode="auto">
          <a:xfrm>
            <a:off x="0" y="2709863"/>
            <a:ext cx="2519363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51" name="Rectangle 31"/>
          <p:cNvSpPr>
            <a:spLocks noChangeArrowheads="1"/>
          </p:cNvSpPr>
          <p:nvPr/>
        </p:nvSpPr>
        <p:spPr bwMode="auto">
          <a:xfrm>
            <a:off x="6624638" y="2709863"/>
            <a:ext cx="2519362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250825" y="1125538"/>
            <a:ext cx="8618538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250825" y="2205038"/>
            <a:ext cx="8618538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 sz="quarter"/>
          </p:nvPr>
        </p:nvSpPr>
        <p:spPr>
          <a:xfrm>
            <a:off x="250825" y="1103313"/>
            <a:ext cx="8642350" cy="1049337"/>
          </a:xfrm>
          <a:ln w="9525"/>
        </p:spPr>
        <p:txBody>
          <a:bodyPr/>
          <a:lstStyle>
            <a:lvl1pPr algn="ctr"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5147" name="Picture 27" descr="tud_logo_rgb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6474"/>
          <a:stretch>
            <a:fillRect/>
          </a:stretch>
        </p:blipFill>
        <p:spPr bwMode="auto">
          <a:xfrm>
            <a:off x="365125" y="263525"/>
            <a:ext cx="738188" cy="519113"/>
          </a:xfrm>
          <a:prstGeom prst="rect">
            <a:avLst/>
          </a:prstGeom>
          <a:noFill/>
        </p:spPr>
      </p:pic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1108075" y="341313"/>
            <a:ext cx="3121025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technische universität</a:t>
            </a:r>
          </a:p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dortmund</a:t>
            </a:r>
          </a:p>
        </p:txBody>
      </p:sp>
      <p:sp>
        <p:nvSpPr>
          <p:cNvPr id="5156" name="Rectangle 36"/>
          <p:cNvSpPr>
            <a:spLocks noChangeArrowheads="1"/>
          </p:cNvSpPr>
          <p:nvPr userDrawn="1"/>
        </p:nvSpPr>
        <p:spPr bwMode="auto">
          <a:xfrm>
            <a:off x="6548438" y="333375"/>
            <a:ext cx="22733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Fakultät Bio- und</a:t>
            </a:r>
          </a:p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Chemieingenieurwesen</a:t>
            </a:r>
          </a:p>
        </p:txBody>
      </p:sp>
      <p:pic>
        <p:nvPicPr>
          <p:cNvPr id="5157" name="Picture 37" descr="bci_logo_rgb_neu_03_300dpi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8013" y="295275"/>
            <a:ext cx="852487" cy="511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134034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453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2012</a:t>
            </a:r>
            <a:endParaRPr lang="de-DE" dirty="0">
              <a:solidFill>
                <a:srgbClr val="000000"/>
              </a:solidFill>
            </a:endParaRPr>
          </a:p>
          <a:p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941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B43F4F-0B41-4131-A46E-A1510AD2E2A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182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9DAE4-6FBC-465A-B818-67E8198F6950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B406F6-66AC-4339-B9F8-563064CB0A9D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29310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4B80C9-3075-49F5-B3B5-CD775BA0425F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4331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0D602B-0FC1-4203-BC5C-68EFC0EFC6F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4631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B778B5-AEBB-4975-AF49-E50F38197455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5807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7C7860-F314-477E-98DF-9F00888A8477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37218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DD9D95-89A2-4AFF-9994-8E3E3F2F2D0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3917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D809EE-F083-4DCE-8573-3D99CA5E315C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642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C696FF-31B7-40D2-AC06-E3354FC9452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162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1ED308-8E8C-49C5-AF20-19EC0CF46B2E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5098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A3A2DA-25B4-4C94-B12D-BCCFB5A9022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6635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6888" y="134143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5" y="134143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D1B366-F530-4A44-8C05-ACC7AE231DAC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D55045-6C4E-483A-B89C-F85CBE94416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24800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473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‹Nr.›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74509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88587925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70470741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59434443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71284038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84534469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4991433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170366644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86787494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06A15A-2298-412D-A261-EBA464ACE60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150059427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75864987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85951766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80842920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9" name="Picture 29" descr="IMG_0436"/>
          <p:cNvPicPr>
            <a:picLocks noChangeAspect="1" noChangeArrowheads="1"/>
          </p:cNvPicPr>
          <p:nvPr/>
        </p:nvPicPr>
        <p:blipFill>
          <a:blip r:embed="rId2" cstate="print"/>
          <a:srcRect l="29036" t="27394" r="22707" b="46948"/>
          <a:stretch>
            <a:fillRect/>
          </a:stretch>
        </p:blipFill>
        <p:spPr bwMode="auto">
          <a:xfrm>
            <a:off x="0" y="2708275"/>
            <a:ext cx="9144000" cy="3240088"/>
          </a:xfrm>
          <a:prstGeom prst="rect">
            <a:avLst/>
          </a:prstGeom>
          <a:noFill/>
        </p:spPr>
      </p:pic>
      <p:sp>
        <p:nvSpPr>
          <p:cNvPr id="5150" name="Rectangle 30"/>
          <p:cNvSpPr>
            <a:spLocks noChangeArrowheads="1"/>
          </p:cNvSpPr>
          <p:nvPr/>
        </p:nvSpPr>
        <p:spPr bwMode="auto">
          <a:xfrm>
            <a:off x="0" y="2709863"/>
            <a:ext cx="2519363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51" name="Rectangle 31"/>
          <p:cNvSpPr>
            <a:spLocks noChangeArrowheads="1"/>
          </p:cNvSpPr>
          <p:nvPr/>
        </p:nvSpPr>
        <p:spPr bwMode="auto">
          <a:xfrm>
            <a:off x="6624638" y="2709863"/>
            <a:ext cx="2519362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250825" y="1125538"/>
            <a:ext cx="8618538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250825" y="2205038"/>
            <a:ext cx="8618538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 sz="quarter"/>
          </p:nvPr>
        </p:nvSpPr>
        <p:spPr>
          <a:xfrm>
            <a:off x="250825" y="1103313"/>
            <a:ext cx="8642350" cy="1049337"/>
          </a:xfrm>
          <a:ln w="9525"/>
        </p:spPr>
        <p:txBody>
          <a:bodyPr/>
          <a:lstStyle>
            <a:lvl1pPr algn="ctr"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5147" name="Picture 27" descr="tud_logo_rgb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6474"/>
          <a:stretch>
            <a:fillRect/>
          </a:stretch>
        </p:blipFill>
        <p:spPr bwMode="auto">
          <a:xfrm>
            <a:off x="365125" y="263525"/>
            <a:ext cx="738188" cy="519113"/>
          </a:xfrm>
          <a:prstGeom prst="rect">
            <a:avLst/>
          </a:prstGeom>
          <a:noFill/>
        </p:spPr>
      </p:pic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1108075" y="341313"/>
            <a:ext cx="3121025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technische universität</a:t>
            </a:r>
          </a:p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dortmund</a:t>
            </a:r>
          </a:p>
        </p:txBody>
      </p:sp>
      <p:sp>
        <p:nvSpPr>
          <p:cNvPr id="5156" name="Rectangle 36"/>
          <p:cNvSpPr>
            <a:spLocks noChangeArrowheads="1"/>
          </p:cNvSpPr>
          <p:nvPr userDrawn="1"/>
        </p:nvSpPr>
        <p:spPr bwMode="auto">
          <a:xfrm>
            <a:off x="6548438" y="333375"/>
            <a:ext cx="22733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Fakultät Bio- und</a:t>
            </a:r>
          </a:p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Chemieingenieurwesen</a:t>
            </a:r>
          </a:p>
        </p:txBody>
      </p:sp>
      <p:pic>
        <p:nvPicPr>
          <p:cNvPr id="5157" name="Picture 37" descr="bci_logo_rgb_neu_03_300dpi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8013" y="295275"/>
            <a:ext cx="852487" cy="511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33249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87DE47-2155-4DB6-A5BE-90CB4FDDCD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4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05.10.2017</a:t>
            </a:r>
          </a:p>
          <a:p>
            <a:pPr algn="ctr"/>
            <a:r>
              <a:rPr lang="de-DE" sz="1400" dirty="0"/>
              <a:t>PG SS18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98E41-6D78-40CF-A040-F391F707D8B6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05.10.2017</a:t>
            </a:r>
          </a:p>
          <a:p>
            <a:pPr algn="ctr"/>
            <a:r>
              <a:rPr lang="de-DE" sz="1400" dirty="0"/>
              <a:t>PG </a:t>
            </a:r>
            <a:r>
              <a:rPr lang="de-DE" sz="1400" dirty="0" err="1"/>
              <a:t>pitch</a:t>
            </a:r>
            <a:r>
              <a:rPr lang="de-DE" sz="1400" baseline="0" dirty="0"/>
              <a:t> SS18</a:t>
            </a:r>
            <a:endParaRPr lang="de-DE" sz="1400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2B2013-4B8A-4C84-8F39-86F087A772AF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8C84C7-C334-47AA-9AA3-CE3A26227E01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5533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6888" y="134143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29263" y="6289675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fld id="{02407EDF-419E-4903-9517-B33BC032365E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355335" name="Picture 7" descr="LogoNeu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80313" y="6173788"/>
            <a:ext cx="1217612" cy="381000"/>
          </a:xfrm>
          <a:prstGeom prst="rect">
            <a:avLst/>
          </a:prstGeom>
          <a:noFill/>
        </p:spPr>
      </p:pic>
      <p:sp>
        <p:nvSpPr>
          <p:cNvPr id="355336" name="Line 8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5337" name="Line 9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5338" name="Rectangle 10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5339" name="Rectangle 11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55340" name="Picture 12" descr="tud_logo_rgb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3213" y="6254750"/>
            <a:ext cx="2879725" cy="463550"/>
          </a:xfrm>
          <a:prstGeom prst="rect">
            <a:avLst/>
          </a:prstGeom>
          <a:noFill/>
        </p:spPr>
      </p:pic>
      <p:sp>
        <p:nvSpPr>
          <p:cNvPr id="355341" name="Text Box 13"/>
          <p:cNvSpPr txBox="1">
            <a:spLocks noChangeArrowheads="1"/>
          </p:cNvSpPr>
          <p:nvPr userDrawn="1"/>
        </p:nvSpPr>
        <p:spPr bwMode="auto">
          <a:xfrm>
            <a:off x="7488238" y="64928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  <a:ea typeface="ヒラギノ角ゴ Pro W3" pitchFamily="96" charset="-128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amics</a:t>
            </a:r>
          </a:p>
          <a:p>
            <a:pPr eaLnBrk="0" hangingPunct="0">
              <a:lnSpc>
                <a:spcPct val="90000"/>
              </a:lnSpc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and Operations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ransition spd="med"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C655EF4-2644-4A99-92F8-561ECBEA6BD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2012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6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76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transition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C655EF4-2644-4A99-92F8-561ECBEA6BD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2015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5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42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2016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6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733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</p:sldLayoutIdLst>
  <p:transition/>
  <p:hf sldNum="0" hd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dt" sz="half" idx="4294967295"/>
          </p:nvPr>
        </p:nvSpPr>
        <p:spPr>
          <a:xfrm>
            <a:off x="3203848" y="6237312"/>
            <a:ext cx="2657475" cy="257175"/>
          </a:xfrm>
        </p:spPr>
        <p:txBody>
          <a:bodyPr/>
          <a:lstStyle/>
          <a:p>
            <a:pPr algn="ctr"/>
            <a:fld id="{BF3D2351-FEA2-4F7A-BF5D-A8BF2E53D066}" type="datetime1">
              <a:rPr lang="de-DE" sz="1400" smtClean="0"/>
              <a:t>15.05.18</a:t>
            </a:fld>
            <a:endParaRPr lang="de-DE" sz="1400" dirty="0"/>
          </a:p>
          <a:p>
            <a:pPr algn="ctr"/>
            <a:r>
              <a:rPr lang="de-DE" sz="1400" dirty="0" err="1"/>
              <a:t>Week</a:t>
            </a:r>
            <a:r>
              <a:rPr lang="de-DE" sz="1400" dirty="0"/>
              <a:t> 4 PGSS18</a:t>
            </a:r>
          </a:p>
        </p:txBody>
      </p:sp>
      <p:sp>
        <p:nvSpPr>
          <p:cNvPr id="2" name="Rectangle 1"/>
          <p:cNvSpPr/>
          <p:nvPr/>
        </p:nvSpPr>
        <p:spPr>
          <a:xfrm>
            <a:off x="5004048" y="2636912"/>
            <a:ext cx="3888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Project group SS18</a:t>
            </a:r>
          </a:p>
          <a:p>
            <a:pPr algn="ctr"/>
            <a:r>
              <a:rPr lang="en-US" sz="2200" b="1" dirty="0">
                <a:solidFill>
                  <a:srgbClr val="FF9B13"/>
                </a:solidFill>
                <a:latin typeface="+mj-lt"/>
              </a:rPr>
              <a:t>Development of local positioning system for a pipe-less plant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00680"/>
            <a:ext cx="4800534" cy="3600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de-DE" dirty="0"/>
              <a:t>Information Transfer Protocol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PC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7" y="2463934"/>
            <a:ext cx="4075375" cy="277220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393849"/>
            <a:ext cx="3144287" cy="3258328"/>
          </a:xfrm>
        </p:spPr>
      </p:pic>
      <p:sp>
        <p:nvSpPr>
          <p:cNvPr id="16" name="Textplatzhalter 4"/>
          <p:cNvSpPr>
            <a:spLocks noGrp="1"/>
          </p:cNvSpPr>
          <p:nvPr>
            <p:ph type="body" idx="1"/>
          </p:nvPr>
        </p:nvSpPr>
        <p:spPr>
          <a:xfrm>
            <a:off x="4645025" y="1535113"/>
            <a:ext cx="4040188" cy="639762"/>
          </a:xfrm>
        </p:spPr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PC</a:t>
            </a:r>
          </a:p>
        </p:txBody>
      </p:sp>
    </p:spTree>
    <p:extLst>
      <p:ext uri="{BB962C8B-B14F-4D97-AF65-F5344CB8AC3E}">
        <p14:creationId xmlns:p14="http://schemas.microsoft.com/office/powerpoint/2010/main" val="170971583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de-DE" dirty="0"/>
              <a:t>Sensor Data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VISUAL STUDIO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450069"/>
            <a:ext cx="4040188" cy="931342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AMEGA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57" y="2450069"/>
            <a:ext cx="3839111" cy="3400900"/>
          </a:xfr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4797202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via. </a:t>
            </a:r>
            <a:r>
              <a:rPr lang="de-DE" dirty="0" err="1"/>
              <a:t>WinSPC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312493"/>
            <a:ext cx="8131175" cy="4525114"/>
          </a:xfr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5583306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via. </a:t>
            </a:r>
            <a:r>
              <a:rPr lang="de-DE" dirty="0" err="1"/>
              <a:t>WinSPC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20888"/>
            <a:ext cx="5968746" cy="1274878"/>
          </a:xfrm>
        </p:spPr>
      </p:pic>
    </p:spTree>
    <p:extLst>
      <p:ext uri="{BB962C8B-B14F-4D97-AF65-F5344CB8AC3E}">
        <p14:creationId xmlns:p14="http://schemas.microsoft.com/office/powerpoint/2010/main" val="40175137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1C52-12E8-8A41-81E1-DDE7A197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C8625-4882-9541-92C7-7AB10164E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124744"/>
            <a:ext cx="8131175" cy="4896544"/>
          </a:xfrm>
        </p:spPr>
        <p:txBody>
          <a:bodyPr/>
          <a:lstStyle/>
          <a:p>
            <a:r>
              <a:rPr lang="en-US" dirty="0"/>
              <a:t>UARTs are all used in the current microcontroller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I2C pins if applicable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</a:t>
            </a:r>
          </a:p>
          <a:p>
            <a:pPr lvl="2"/>
            <a:r>
              <a:rPr lang="en-US" dirty="0"/>
              <a:t>+ Use 1 IP address for each robot</a:t>
            </a:r>
          </a:p>
          <a:p>
            <a:pPr lvl="2"/>
            <a:r>
              <a:rPr lang="en-US" dirty="0"/>
              <a:t>- Edit the robot code (High effort)</a:t>
            </a:r>
          </a:p>
          <a:p>
            <a:pPr lvl="3"/>
            <a:r>
              <a:rPr lang="en-US" dirty="0"/>
              <a:t>Communicate with the new </a:t>
            </a:r>
            <a:r>
              <a:rPr lang="en-US" dirty="0" err="1"/>
              <a:t>uC</a:t>
            </a:r>
            <a:endParaRPr lang="en-US" dirty="0"/>
          </a:p>
          <a:p>
            <a:pPr lvl="3"/>
            <a:r>
              <a:rPr lang="en-US" dirty="0"/>
              <a:t>Send data over </a:t>
            </a:r>
            <a:r>
              <a:rPr lang="en-US" dirty="0" err="1"/>
              <a:t>WiFi</a:t>
            </a:r>
            <a:r>
              <a:rPr lang="en-US" dirty="0"/>
              <a:t> (Done </a:t>
            </a:r>
            <a:r>
              <a:rPr lang="en-US" dirty="0" err="1"/>
              <a:t>Steffan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- Edit the receiving module code on the PC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F6210-BF0F-9F41-B1EF-600C18C3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F53F62-E85A-E94A-930C-5D6FDC6A84A6}"/>
              </a:ext>
            </a:extLst>
          </p:cNvPr>
          <p:cNvSpPr/>
          <p:nvPr/>
        </p:nvSpPr>
        <p:spPr>
          <a:xfrm>
            <a:off x="1619672" y="2708920"/>
            <a:ext cx="15841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 </a:t>
            </a:r>
            <a:r>
              <a:rPr lang="en-US" dirty="0" err="1"/>
              <a:t>uC</a:t>
            </a:r>
            <a:r>
              <a:rPr lang="en-US" dirty="0"/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290AA7-F736-9641-92DC-F55AC593B897}"/>
              </a:ext>
            </a:extLst>
          </p:cNvPr>
          <p:cNvSpPr/>
          <p:nvPr/>
        </p:nvSpPr>
        <p:spPr>
          <a:xfrm>
            <a:off x="3895094" y="2708920"/>
            <a:ext cx="15841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</a:t>
            </a:r>
            <a:r>
              <a:rPr lang="en-US" dirty="0" err="1"/>
              <a:t>uC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D99741-51BC-B949-BCFF-96296E430496}"/>
              </a:ext>
            </a:extLst>
          </p:cNvPr>
          <p:cNvSpPr/>
          <p:nvPr/>
        </p:nvSpPr>
        <p:spPr>
          <a:xfrm>
            <a:off x="6228184" y="2708920"/>
            <a:ext cx="15841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A2F632-2C88-7C4A-9038-7E9282BEBA0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03848" y="2924944"/>
            <a:ext cx="6912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C12BB9-26A5-284C-9A85-6BA2DE4BBB26}"/>
              </a:ext>
            </a:extLst>
          </p:cNvPr>
          <p:cNvCxnSpPr>
            <a:cxnSpLocks/>
          </p:cNvCxnSpPr>
          <p:nvPr/>
        </p:nvCxnSpPr>
        <p:spPr>
          <a:xfrm>
            <a:off x="5479270" y="2924944"/>
            <a:ext cx="7489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8916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F01F-A09C-BE41-926B-95FCD71E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E0BFC-DED4-9340-B065-B63D1D51B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</a:p>
          <a:p>
            <a:pPr lvl="1"/>
            <a:r>
              <a:rPr lang="en-US" dirty="0"/>
              <a:t>- Each robot 2 IP address (one robot/one reader)</a:t>
            </a:r>
          </a:p>
          <a:p>
            <a:pPr lvl="1"/>
            <a:r>
              <a:rPr lang="en-US" dirty="0"/>
              <a:t>+ No change for the robot code</a:t>
            </a:r>
          </a:p>
          <a:p>
            <a:pPr lvl="1"/>
            <a:r>
              <a:rPr lang="en-US" dirty="0"/>
              <a:t>+ create new Visual Studio code module:</a:t>
            </a:r>
          </a:p>
          <a:p>
            <a:pPr lvl="2"/>
            <a:r>
              <a:rPr lang="en-US" dirty="0"/>
              <a:t> receive readings from reader IP address</a:t>
            </a:r>
          </a:p>
          <a:p>
            <a:pPr lvl="2"/>
            <a:r>
              <a:rPr lang="en-US" dirty="0"/>
              <a:t>Localization Algorithm </a:t>
            </a:r>
          </a:p>
          <a:p>
            <a:pPr lvl="2"/>
            <a:r>
              <a:rPr lang="en-US" dirty="0"/>
              <a:t>Run Arslan Python Script with the new positions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F53B3-48C0-FC41-B3EF-3E2868DF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2B852-DFC5-3E4C-AC05-17673EBC9E3D}"/>
              </a:ext>
            </a:extLst>
          </p:cNvPr>
          <p:cNvSpPr/>
          <p:nvPr/>
        </p:nvSpPr>
        <p:spPr>
          <a:xfrm>
            <a:off x="3638506" y="1341438"/>
            <a:ext cx="225847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EAEA3-3B95-8E4D-92B5-EABA3DA6578F}"/>
              </a:ext>
            </a:extLst>
          </p:cNvPr>
          <p:cNvSpPr/>
          <p:nvPr/>
        </p:nvSpPr>
        <p:spPr>
          <a:xfrm>
            <a:off x="6588224" y="1341438"/>
            <a:ext cx="15841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E6CDAE-E06C-FD44-A8BB-9B0BA7B1A4D6}"/>
              </a:ext>
            </a:extLst>
          </p:cNvPr>
          <p:cNvCxnSpPr>
            <a:cxnSpLocks/>
          </p:cNvCxnSpPr>
          <p:nvPr/>
        </p:nvCxnSpPr>
        <p:spPr>
          <a:xfrm>
            <a:off x="5896978" y="1556792"/>
            <a:ext cx="6912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88206BB-54F3-EE4C-BA13-E0D477B70633}"/>
              </a:ext>
            </a:extLst>
          </p:cNvPr>
          <p:cNvSpPr/>
          <p:nvPr/>
        </p:nvSpPr>
        <p:spPr>
          <a:xfrm>
            <a:off x="1408600" y="1341438"/>
            <a:ext cx="79208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F64DF95-C73C-CE47-A5BA-939D288DCFC7}"/>
              </a:ext>
            </a:extLst>
          </p:cNvPr>
          <p:cNvSpPr/>
          <p:nvPr/>
        </p:nvSpPr>
        <p:spPr>
          <a:xfrm>
            <a:off x="2512617" y="1388287"/>
            <a:ext cx="720080" cy="39801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3264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56BF-F47A-3B42-B540-6942808D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WeMos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5280F-5AA8-074A-820A-2E9F6C50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F64659-2068-454C-A84D-FE141342E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Cost: 5 Euros each</a:t>
            </a:r>
          </a:p>
          <a:p>
            <a:r>
              <a:rPr lang="en-US" dirty="0"/>
              <a:t>Easy to Code</a:t>
            </a:r>
          </a:p>
          <a:p>
            <a:pPr lvl="1"/>
            <a:r>
              <a:rPr lang="en-US" dirty="0"/>
              <a:t>Using Arduino IDE</a:t>
            </a:r>
          </a:p>
          <a:p>
            <a:r>
              <a:rPr lang="en-US" dirty="0"/>
              <a:t>Connection Easy</a:t>
            </a:r>
          </a:p>
          <a:p>
            <a:endParaRPr lang="en-US" dirty="0"/>
          </a:p>
          <a:p>
            <a:r>
              <a:rPr lang="en-US" dirty="0"/>
              <a:t>Example Done</a:t>
            </a:r>
          </a:p>
          <a:p>
            <a:r>
              <a:rPr lang="en-US"/>
              <a:t>Marina Ordered it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1E045-4C96-A94E-AB37-16A6C5615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043736"/>
            <a:ext cx="4606378" cy="46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204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5D58-91EA-8944-9295-ED8AB392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Data over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5" name="Untitled.mov">
            <a:hlinkClick r:id="" action="ppaction://media"/>
            <a:extLst>
              <a:ext uri="{FF2B5EF4-FFF2-40B4-BE49-F238E27FC236}">
                <a16:creationId xmlns:a16="http://schemas.microsoft.com/office/drawing/2014/main" id="{E6DD25E6-9CBC-8642-A04E-C47D18C6D5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980728"/>
            <a:ext cx="8724368" cy="47931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DDF94-CC45-9940-A1FC-FC8A2EED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332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D758-7E2F-7D46-A58C-AE3F5957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21247-7A61-A54B-A02C-9588B370E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Positions in Arslan code</a:t>
            </a:r>
          </a:p>
          <a:p>
            <a:endParaRPr lang="en-US" dirty="0"/>
          </a:p>
          <a:p>
            <a:r>
              <a:rPr lang="en-US" dirty="0"/>
              <a:t>Update the Emulator</a:t>
            </a:r>
          </a:p>
          <a:p>
            <a:endParaRPr lang="en-US" dirty="0"/>
          </a:p>
          <a:p>
            <a:r>
              <a:rPr lang="en-US" dirty="0"/>
              <a:t>Send data from the microcontroller to the PC (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WiFi</a:t>
            </a:r>
            <a:r>
              <a:rPr lang="en-US" dirty="0"/>
              <a:t>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9F959-E206-0F48-8F35-621B1385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2626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1937-2D5A-7540-8A35-E445B45A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running parallel to C#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C28D5A-5DA0-8445-9ADC-01035DFA3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309297" cy="4248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AC9B4-D6D3-2F40-BE02-EDA473D0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2871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0E5B-2B88-DB4F-8115-07C489F5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Positions to python and in python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CAEA95-1775-904E-8C5A-818DAF943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57250"/>
            <a:ext cx="8131175" cy="7920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39584-736D-A240-9FAA-4E7B8AD5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696E2-FCEB-B447-93BA-C7D6A10F3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3" y="1916832"/>
            <a:ext cx="6732240" cy="400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747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7528-1856-CB4B-8E0D-2C00C806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F7F539-D3F7-7D4F-9241-C1A6C37FA1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260681"/>
              </p:ext>
            </p:extLst>
          </p:nvPr>
        </p:nvGraphicFramePr>
        <p:xfrm>
          <a:off x="496888" y="1341438"/>
          <a:ext cx="81311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0392">
                  <a:extLst>
                    <a:ext uri="{9D8B030D-6E8A-4147-A177-3AD203B41FA5}">
                      <a16:colId xmlns:a16="http://schemas.microsoft.com/office/drawing/2014/main" val="3448881522"/>
                    </a:ext>
                  </a:extLst>
                </a:gridCol>
                <a:gridCol w="2710392">
                  <a:extLst>
                    <a:ext uri="{9D8B030D-6E8A-4147-A177-3AD203B41FA5}">
                      <a16:colId xmlns:a16="http://schemas.microsoft.com/office/drawing/2014/main" val="996374168"/>
                    </a:ext>
                  </a:extLst>
                </a:gridCol>
                <a:gridCol w="2710392">
                  <a:extLst>
                    <a:ext uri="{9D8B030D-6E8A-4147-A177-3AD203B41FA5}">
                      <a16:colId xmlns:a16="http://schemas.microsoft.com/office/drawing/2014/main" val="803558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Old Arslan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Arslan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707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Position 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14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Connecting to 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83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84262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B9FF9-556E-D344-BFAD-F7455E9E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6237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64FA-38BD-0046-8C6C-52688362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ED13-02E3-A446-A44E-DC04652B5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ARSLAN Code</a:t>
            </a:r>
          </a:p>
          <a:p>
            <a:r>
              <a:rPr lang="en-US" dirty="0"/>
              <a:t>Position Logging possible.</a:t>
            </a:r>
          </a:p>
          <a:p>
            <a:r>
              <a:rPr lang="en-US" dirty="0"/>
              <a:t>Replaced the connection “GATEWAY” code with the working module.- Still Failed Connecting.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Old Arslan Code</a:t>
            </a:r>
          </a:p>
          <a:p>
            <a:r>
              <a:rPr lang="en-US" dirty="0"/>
              <a:t>Same NMPC Code.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DA0FD-4216-924E-96C8-B891D211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7273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12" y="1268760"/>
            <a:ext cx="8131175" cy="4683125"/>
          </a:xfrm>
        </p:spPr>
        <p:txBody>
          <a:bodyPr/>
          <a:lstStyle/>
          <a:p>
            <a:r>
              <a:rPr lang="de-DE" dirty="0"/>
              <a:t>RFID</a:t>
            </a:r>
          </a:p>
          <a:p>
            <a:pPr lvl="1"/>
            <a:r>
              <a:rPr lang="en-GB" dirty="0"/>
              <a:t>Data rate for multiple tags</a:t>
            </a:r>
          </a:p>
          <a:p>
            <a:pPr lvl="1"/>
            <a:r>
              <a:rPr lang="en-GB" dirty="0"/>
              <a:t>Emulator (Starting Proc)</a:t>
            </a:r>
          </a:p>
          <a:p>
            <a:pPr lvl="1"/>
            <a:r>
              <a:rPr lang="en-GB" dirty="0"/>
              <a:t>Solver Starting Position and Orientation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/>
          <a:p>
            <a:fld id="{4B94FBF6-B6D4-4A60-89A2-A8869DBF6FA6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9318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many tags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12" y="1268760"/>
            <a:ext cx="8131175" cy="4683125"/>
          </a:xfrm>
        </p:spPr>
        <p:txBody>
          <a:bodyPr/>
          <a:lstStyle/>
          <a:p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detectiontime</a:t>
            </a:r>
            <a:r>
              <a:rPr lang="de-DE" dirty="0"/>
              <a:t> t = 0.03 s, </a:t>
            </a:r>
            <a:r>
              <a:rPr lang="de-DE" dirty="0" err="1"/>
              <a:t>radius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 = 0.10 m</a:t>
            </a:r>
            <a:endParaRPr lang="en-GB" dirty="0"/>
          </a:p>
          <a:p>
            <a:endParaRPr lang="en-GB" dirty="0"/>
          </a:p>
          <a:p>
            <a:r>
              <a:rPr lang="en-GB" dirty="0"/>
              <a:t>                 					       (binary tree)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+ additional computation time 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/>
          <a:p>
            <a:fld id="{4B94FBF6-B6D4-4A60-89A2-A8869DBF6FA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FE0E018-E6A5-4FBF-99F7-27E8F0A7F4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060848"/>
            <a:ext cx="738743" cy="550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511C595-BF6C-408D-8949-04BCFD4FF9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163248"/>
            <a:ext cx="3322514" cy="345600"/>
          </a:xfrm>
          <a:prstGeom prst="rect">
            <a:avLst/>
          </a:prstGeo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243359FC-7E25-4D99-8A09-F9A3D11870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37" y="3140968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10999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427712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0525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# of tags =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t(n) 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 [m/s]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430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00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17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322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0.21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1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6360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3 + Solver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12" y="1268760"/>
            <a:ext cx="8131175" cy="4683125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/>
          <a:p>
            <a:fld id="{4B94FBF6-B6D4-4A60-89A2-A8869DBF6FA6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74F3CC-DF25-47FB-8D2B-45DCFE8A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4572000" cy="3429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9D208C-C412-4405-9E2D-423CF0C7DB71}"/>
              </a:ext>
            </a:extLst>
          </p:cNvPr>
          <p:cNvSpPr txBox="1">
            <a:spLocks/>
          </p:cNvSpPr>
          <p:nvPr/>
        </p:nvSpPr>
        <p:spPr bwMode="auto">
          <a:xfrm>
            <a:off x="658812" y="1421160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7313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84B819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-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de-DE" kern="0" dirty="0"/>
          </a:p>
          <a:p>
            <a:endParaRPr lang="de-DE" kern="0" dirty="0"/>
          </a:p>
          <a:p>
            <a:endParaRPr lang="de-DE" kern="0" dirty="0"/>
          </a:p>
          <a:p>
            <a:endParaRPr lang="de-DE" kern="0" dirty="0"/>
          </a:p>
          <a:p>
            <a:endParaRPr lang="de-DE" kern="0" dirty="0"/>
          </a:p>
          <a:p>
            <a:endParaRPr lang="de-DE" kern="0" dirty="0"/>
          </a:p>
          <a:p>
            <a:endParaRPr lang="de-DE" kern="0" dirty="0"/>
          </a:p>
          <a:p>
            <a:r>
              <a:rPr lang="en-GB" kern="0" dirty="0"/>
              <a:t>Starting at 22.4, 56.3		Starting at 21.9, 55.65</a:t>
            </a:r>
          </a:p>
          <a:p>
            <a:r>
              <a:rPr lang="en-GB" kern="0" dirty="0"/>
              <a:t>Orientation 90.4°	</a:t>
            </a:r>
            <a:r>
              <a:rPr lang="en-GB" kern="0"/>
              <a:t>	           Orientation </a:t>
            </a:r>
            <a:r>
              <a:rPr lang="en-GB" kern="0" dirty="0"/>
              <a:t>89.8°</a:t>
            </a:r>
            <a:endParaRPr lang="de-DE" kern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3D48887-0466-44F1-B347-1A05894ED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38" y="1067817"/>
            <a:ext cx="4541912" cy="34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58743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,7218"/>
  <p:tag name="ORIGINALWIDTH" val="302,9621"/>
  <p:tag name="LATEXADDIN" val="\documentclass{article}&#10;\usepackage{amsmath}&#10;\usepackage{ mathrsfs }&#10;\pagestyle{empty}&#10;\begin{document}&#10;&#10;$&#10;v = \dfrac{r}{t}&#10;$&#10;&#10;\end{document}"/>
  <p:tag name="IGUANATEXSIZE" val="24"/>
  <p:tag name="IGUANATEXCURSOR" val="118"/>
  <p:tag name="TRANSPARENCY" val="Wahr"/>
  <p:tag name="FILENAME" val=""/>
  <p:tag name="LATEXENGINEID" val="0"/>
  <p:tag name="TEMPFOLDER" val="C:\Users\Stephan\Documents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1362,58"/>
  <p:tag name="LATEXADDIN" val="\documentclass{article}&#10;\usepackage{amsmath}&#10;\usepackage{ mathrsfs }&#10;\pagestyle{empty}&#10;\begin{document}&#10;&#10;$&#10;t(n) = (2^{log_2(n)+1}-1)*t&#10;$&#10;&#10;\end{document}"/>
  <p:tag name="IGUANATEXSIZE" val="24"/>
  <p:tag name="IGUANATEXCURSOR" val="134"/>
  <p:tag name="TRANSPARENCY" val="Wahr"/>
  <p:tag name="FILENAME" val=""/>
  <p:tag name="LATEXENGINEID" val="0"/>
  <p:tag name="TEMPFOLDER" val="C:\Users\Stephan\Documents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3_Leere Präsentation">
  <a:themeElements>
    <a:clrScheme name="3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</TotalTime>
  <Words>368</Words>
  <Application>Microsoft Macintosh PowerPoint</Application>
  <PresentationFormat>On-screen Show (4:3)</PresentationFormat>
  <Paragraphs>136</Paragraphs>
  <Slides>17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ヒラギノ角ゴ Pro W3</vt:lpstr>
      <vt:lpstr>Akkurat Light Office</vt:lpstr>
      <vt:lpstr>Arial</vt:lpstr>
      <vt:lpstr>Arial Narrow</vt:lpstr>
      <vt:lpstr>Times New Roman</vt:lpstr>
      <vt:lpstr>Wingdings</vt:lpstr>
      <vt:lpstr>3_Leere Präsentation</vt:lpstr>
      <vt:lpstr>4_Leere Präsentation</vt:lpstr>
      <vt:lpstr>2_Leere Präsentation</vt:lpstr>
      <vt:lpstr>5_Leere Präsentation</vt:lpstr>
      <vt:lpstr>Bild</vt:lpstr>
      <vt:lpstr>PowerPoint Presentation</vt:lpstr>
      <vt:lpstr>Task for last Week</vt:lpstr>
      <vt:lpstr>Python running parallel to C#</vt:lpstr>
      <vt:lpstr>Positions to python and in python</vt:lpstr>
      <vt:lpstr>Comparison</vt:lpstr>
      <vt:lpstr>Updates</vt:lpstr>
      <vt:lpstr>Tasks</vt:lpstr>
      <vt:lpstr>Detection of many tags</vt:lpstr>
      <vt:lpstr>Emulator 3 + Solver </vt:lpstr>
      <vt:lpstr>Information Transfer Protocol </vt:lpstr>
      <vt:lpstr>Sensor Data</vt:lpstr>
      <vt:lpstr>Updating the code via. WinSPC</vt:lpstr>
      <vt:lpstr>Updating the code via. WinSPC</vt:lpstr>
      <vt:lpstr>Alternative Scenario</vt:lpstr>
      <vt:lpstr>Alternative Scenario</vt:lpstr>
      <vt:lpstr>WeMos WiFi Module</vt:lpstr>
      <vt:lpstr>Sending Data over WiFi</vt:lpstr>
    </vt:vector>
  </TitlesOfParts>
  <Company>Universität Dortmund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engell</dc:creator>
  <cp:lastModifiedBy>Abdulrahman Abouelkhair</cp:lastModifiedBy>
  <cp:revision>313</cp:revision>
  <dcterms:created xsi:type="dcterms:W3CDTF">2001-05-16T08:02:00Z</dcterms:created>
  <dcterms:modified xsi:type="dcterms:W3CDTF">2018-05-15T06:33:25Z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